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302" r:id="rId2"/>
    <p:sldId id="269" r:id="rId3"/>
    <p:sldId id="288" r:id="rId4"/>
    <p:sldId id="306" r:id="rId5"/>
    <p:sldId id="320" r:id="rId6"/>
    <p:sldId id="319" r:id="rId7"/>
    <p:sldId id="318" r:id="rId8"/>
    <p:sldId id="289" r:id="rId9"/>
    <p:sldId id="270" r:id="rId10"/>
    <p:sldId id="273" r:id="rId11"/>
    <p:sldId id="274" r:id="rId12"/>
    <p:sldId id="277" r:id="rId13"/>
    <p:sldId id="279" r:id="rId14"/>
    <p:sldId id="280" r:id="rId15"/>
    <p:sldId id="283" r:id="rId16"/>
    <p:sldId id="282" r:id="rId17"/>
    <p:sldId id="301" r:id="rId18"/>
    <p:sldId id="315" r:id="rId19"/>
    <p:sldId id="313" r:id="rId20"/>
    <p:sldId id="304" r:id="rId21"/>
    <p:sldId id="305" r:id="rId22"/>
    <p:sldId id="311" r:id="rId23"/>
    <p:sldId id="308" r:id="rId24"/>
    <p:sldId id="310" r:id="rId25"/>
    <p:sldId id="31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51013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9" autoAdjust="0"/>
    <p:restoredTop sz="86380" autoAdjust="0"/>
  </p:normalViewPr>
  <p:slideViewPr>
    <p:cSldViewPr>
      <p:cViewPr>
        <p:scale>
          <a:sx n="67" d="100"/>
          <a:sy n="67" d="100"/>
        </p:scale>
        <p:origin x="-124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1228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D96B-B327-420F-985E-B52052E083AB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919F6-789E-4771-9DE1-584396EA07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5246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919F6-789E-4771-9DE1-584396EA07AC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919F6-789E-4771-9DE1-584396EA07A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8997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919F6-789E-4771-9DE1-584396EA07A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8997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919F6-789E-4771-9DE1-584396EA07AC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919F6-789E-4771-9DE1-584396EA07AC}" type="slidenum">
              <a:rPr lang="ru-RU" smtClean="0"/>
              <a:pPr/>
              <a:t>21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9654-935D-4DB0-A25D-0587C1D0DA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76" descr="j040005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2663825" cy="1774825"/>
          </a:xfrm>
          <a:prstGeom prst="rect">
            <a:avLst/>
          </a:prstGeom>
          <a:noFill/>
          <a:ln w="57150" cmpd="thinThick">
            <a:solidFill>
              <a:srgbClr val="357DA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4813"/>
            <a:ext cx="2663825" cy="1773237"/>
          </a:xfrm>
          <a:prstGeom prst="rect">
            <a:avLst/>
          </a:prstGeom>
          <a:noFill/>
          <a:ln w="57150" cmpd="thinThick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9" descr="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4813"/>
            <a:ext cx="2665413" cy="1782762"/>
          </a:xfrm>
          <a:prstGeom prst="rect">
            <a:avLst/>
          </a:prstGeom>
          <a:solidFill>
            <a:srgbClr val="70A8DA"/>
          </a:solidFill>
          <a:ln w="57150" cmpd="thinThick">
            <a:solidFill>
              <a:srgbClr val="357DA9"/>
            </a:solidFill>
            <a:miter lim="800000"/>
            <a:headEnd/>
            <a:tailEnd/>
          </a:ln>
        </p:spPr>
      </p:pic>
      <p:sp>
        <p:nvSpPr>
          <p:cNvPr id="10" name="Freeform 80" descr="Dark upward diagonal"/>
          <p:cNvSpPr>
            <a:spLocks/>
          </p:cNvSpPr>
          <p:nvPr userDrawn="1"/>
        </p:nvSpPr>
        <p:spPr bwMode="gray">
          <a:xfrm>
            <a:off x="122238" y="115888"/>
            <a:ext cx="8956675" cy="179387"/>
          </a:xfrm>
          <a:custGeom>
            <a:avLst/>
            <a:gdLst>
              <a:gd name="T0" fmla="*/ 0 w 5639"/>
              <a:gd name="T1" fmla="*/ 0 h 113"/>
              <a:gd name="T2" fmla="*/ 5582 w 5639"/>
              <a:gd name="T3" fmla="*/ 0 h 113"/>
              <a:gd name="T4" fmla="*/ 5639 w 5639"/>
              <a:gd name="T5" fmla="*/ 45 h 113"/>
              <a:gd name="T6" fmla="*/ 5636 w 5639"/>
              <a:gd name="T7" fmla="*/ 113 h 113"/>
              <a:gd name="T8" fmla="*/ 0 w 5639"/>
              <a:gd name="T9" fmla="*/ 113 h 113"/>
              <a:gd name="T10" fmla="*/ 0 w 5639"/>
              <a:gd name="T11" fmla="*/ 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9BD3E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245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63C6-D380-4A0B-8D5C-C11E122C85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650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8B51-4A36-41CB-849B-6C8B3DA352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4996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53B7-D891-43C5-8E00-56AE615D18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354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56474-41AD-4C48-9CE9-9FA1967158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938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338A-E45E-4F87-9D38-0D339629B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429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4AFC-1622-408D-ADBF-BDC5F7F174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546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AABB-0EBA-42A9-90BE-2DD7D0C3FF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329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C868-8355-4BB7-9D52-22536EB6F9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974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D49C-402A-4C14-A2D5-8BBB0AC0AA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781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D5D4-34F8-4B95-B709-8160BD637B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22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05E859-B3F6-4639-86D6-F4FD49D27DF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 smtClean="0"/>
          </a:p>
        </p:txBody>
      </p:sp>
      <p:pic>
        <p:nvPicPr>
          <p:cNvPr id="7" name="Picture 39" descr="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088" y="333375"/>
            <a:ext cx="11509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70A8DA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357DA9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7127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hyperlink" Target="http://smayli.ru/smile/transporta-956.html" TargetMode="External"/><Relationship Id="rId4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gif"/><Relationship Id="rId2" Type="http://schemas.openxmlformats.org/officeDocument/2006/relationships/hyperlink" Target="http://smayli.ru/smile/transporta-674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hyperlink" Target="http://smayli.ru/smile/transporta-56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9" Type="http://schemas.openxmlformats.org/officeDocument/2006/relationships/image" Target="../media/image5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12.jpe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3.png"/><Relationship Id="rId18" Type="http://schemas.openxmlformats.org/officeDocument/2006/relationships/image" Target="../media/image78.png"/><Relationship Id="rId3" Type="http://schemas.openxmlformats.org/officeDocument/2006/relationships/image" Target="../media/image66.png"/><Relationship Id="rId21" Type="http://schemas.openxmlformats.org/officeDocument/2006/relationships/image" Target="../media/image81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17" Type="http://schemas.openxmlformats.org/officeDocument/2006/relationships/image" Target="../media/image77.png"/><Relationship Id="rId2" Type="http://schemas.openxmlformats.org/officeDocument/2006/relationships/image" Target="../media/image62.png"/><Relationship Id="rId16" Type="http://schemas.openxmlformats.org/officeDocument/2006/relationships/image" Target="../media/image76.png"/><Relationship Id="rId20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71.png"/><Relationship Id="rId5" Type="http://schemas.openxmlformats.org/officeDocument/2006/relationships/image" Target="../media/image61.png"/><Relationship Id="rId15" Type="http://schemas.openxmlformats.org/officeDocument/2006/relationships/image" Target="../media/image75.png"/><Relationship Id="rId10" Type="http://schemas.openxmlformats.org/officeDocument/2006/relationships/image" Target="../media/image70.png"/><Relationship Id="rId19" Type="http://schemas.openxmlformats.org/officeDocument/2006/relationships/image" Target="../media/image79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Relationship Id="rId14" Type="http://schemas.openxmlformats.org/officeDocument/2006/relationships/image" Target="../media/image74.png"/><Relationship Id="rId22" Type="http://schemas.openxmlformats.org/officeDocument/2006/relationships/image" Target="../media/image8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gif"/><Relationship Id="rId4" Type="http://schemas.openxmlformats.org/officeDocument/2006/relationships/hyperlink" Target="http://smayli.ru/smile/transporta-956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95288" y="4274993"/>
            <a:ext cx="8497887" cy="53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ru-RU" altLang="ru-RU" sz="1500" dirty="0">
              <a:solidFill>
                <a:srgbClr val="002060"/>
              </a:solidFill>
              <a:latin typeface="Georgia" pitchFamily="18" charset="0"/>
            </a:endParaRPr>
          </a:p>
          <a:p>
            <a:pPr>
              <a:defRPr/>
            </a:pPr>
            <a:endParaRPr lang="ru-RU" altLang="ru-RU" sz="1350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3E681045-27E2-4133-97FC-90A186B72A47}"/>
              </a:ext>
            </a:extLst>
          </p:cNvPr>
          <p:cNvSpPr/>
          <p:nvPr/>
        </p:nvSpPr>
        <p:spPr>
          <a:xfrm>
            <a:off x="359408" y="2114338"/>
            <a:ext cx="8425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100010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48688" y="1844824"/>
            <a:ext cx="7560839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Задачи на движение</a:t>
            </a:r>
            <a:br>
              <a:rPr lang="ru-RU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Подготовка к ОГЭ</a:t>
            </a:r>
          </a:p>
          <a:p>
            <a:r>
              <a:rPr lang="ru-RU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Задание № 21</a:t>
            </a:r>
            <a:endParaRPr lang="ru-RU" sz="54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3916897" y="4557513"/>
            <a:ext cx="4867695" cy="849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Бушман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Жанна Анатольевна,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математики,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 11имени Ф.Ф. Ушакова, город Кропоткин</a:t>
            </a:r>
            <a:endParaRPr lang="ru-RU" sz="1800" dirty="0">
              <a:ln w="9525">
                <a:noFill/>
                <a:prstDash val="solid"/>
              </a:ln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1655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4958" y="448377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Решим уравнение: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2000241"/>
            <a:ext cx="839016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Скорость не может быть отрицательной, следовательно, скорость второго велосипедиста равна 15 км/ч.</a:t>
            </a:r>
          </a:p>
          <a:p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Ответ: 15 км/ч </a:t>
            </a:r>
            <a:r>
              <a:rPr lang="ru-RU" b="1" baseline="-25000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785926"/>
            <a:ext cx="1714512" cy="500066"/>
          </a:xfrm>
          <a:prstGeom prst="rect">
            <a:avLst/>
          </a:prstGeom>
          <a:noFill/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1" name="Rectangle 31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32"/>
          <p:cNvSpPr>
            <a:spLocks noChangeArrowheads="1"/>
          </p:cNvSpPr>
          <p:nvPr/>
        </p:nvSpPr>
        <p:spPr bwMode="auto">
          <a:xfrm>
            <a:off x="0" y="128587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9" name="Picture 3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428868"/>
            <a:ext cx="3086100" cy="542925"/>
          </a:xfrm>
          <a:prstGeom prst="rect">
            <a:avLst/>
          </a:prstGeom>
          <a:noFill/>
        </p:spPr>
      </p:pic>
      <p:pic>
        <p:nvPicPr>
          <p:cNvPr id="40998" name="Picture 3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2643182"/>
            <a:ext cx="2219325" cy="276225"/>
          </a:xfrm>
          <a:prstGeom prst="rect">
            <a:avLst/>
          </a:prstGeom>
          <a:noFill/>
        </p:spPr>
      </p:pic>
      <p:pic>
        <p:nvPicPr>
          <p:cNvPr id="40997" name="Picture 3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071810"/>
            <a:ext cx="3200400" cy="276225"/>
          </a:xfrm>
          <a:prstGeom prst="rect">
            <a:avLst/>
          </a:prstGeom>
          <a:noFill/>
        </p:spPr>
      </p:pic>
      <p:pic>
        <p:nvPicPr>
          <p:cNvPr id="40996" name="Picture 3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3357562"/>
            <a:ext cx="1847850" cy="276225"/>
          </a:xfrm>
          <a:prstGeom prst="rect">
            <a:avLst/>
          </a:prstGeom>
          <a:noFill/>
        </p:spPr>
      </p:pic>
      <p:pic>
        <p:nvPicPr>
          <p:cNvPr id="40995" name="Picture 3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3714752"/>
            <a:ext cx="1619250" cy="276225"/>
          </a:xfrm>
          <a:prstGeom prst="rect">
            <a:avLst/>
          </a:prstGeom>
          <a:noFill/>
        </p:spPr>
      </p:pic>
      <p:pic>
        <p:nvPicPr>
          <p:cNvPr id="40994" name="Picture 3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929066"/>
            <a:ext cx="2133600" cy="276225"/>
          </a:xfrm>
          <a:prstGeom prst="rect">
            <a:avLst/>
          </a:prstGeom>
          <a:noFill/>
        </p:spPr>
      </p:pic>
      <p:sp>
        <p:nvSpPr>
          <p:cNvPr id="41000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1" name="Rectangle 4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2" name="Rectangle 42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3" name="Rectangle 43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4" name="Rectangle 44"/>
          <p:cNvSpPr>
            <a:spLocks noChangeArrowheads="1"/>
          </p:cNvSpPr>
          <p:nvPr/>
        </p:nvSpPr>
        <p:spPr bwMode="auto">
          <a:xfrm>
            <a:off x="0" y="1828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5" name="Rectangle 45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6" name="Rectangle 46"/>
          <p:cNvSpPr>
            <a:spLocks noChangeArrowheads="1"/>
          </p:cNvSpPr>
          <p:nvPr/>
        </p:nvSpPr>
        <p:spPr bwMode="auto">
          <a:xfrm>
            <a:off x="0" y="2381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7" name="Rectangle 47"/>
          <p:cNvSpPr>
            <a:spLocks noChangeArrowheads="1"/>
          </p:cNvSpPr>
          <p:nvPr/>
        </p:nvSpPr>
        <p:spPr bwMode="auto">
          <a:xfrm>
            <a:off x="0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9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8" name="Picture 4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143380"/>
            <a:ext cx="3581400" cy="495300"/>
          </a:xfrm>
          <a:prstGeom prst="rect">
            <a:avLst/>
          </a:prstGeom>
          <a:noFill/>
        </p:spPr>
      </p:pic>
      <p:sp>
        <p:nvSpPr>
          <p:cNvPr id="41010" name="Rectangle 5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463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498107" y="3755606"/>
            <a:ext cx="360040" cy="443963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6913649" y="3755606"/>
            <a:ext cx="360040" cy="443963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 bwMode="auto">
          <a:xfrm>
            <a:off x="1498107" y="4199569"/>
            <a:ext cx="5775582" cy="0"/>
          </a:xfrm>
          <a:prstGeom prst="line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38100" cap="flat" cmpd="sng" algn="ctr">
            <a:solidFill>
              <a:srgbClr val="05101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Равнобедренный треугольник 14"/>
          <p:cNvSpPr/>
          <p:nvPr/>
        </p:nvSpPr>
        <p:spPr bwMode="auto">
          <a:xfrm>
            <a:off x="1354091" y="3374552"/>
            <a:ext cx="648072" cy="380540"/>
          </a:xfrm>
          <a:prstGeom prst="triangl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 bwMode="auto">
          <a:xfrm>
            <a:off x="6769633" y="3374552"/>
            <a:ext cx="648072" cy="380540"/>
          </a:xfrm>
          <a:prstGeom prst="triangl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98107" y="3814937"/>
            <a:ext cx="360040" cy="3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13649" y="3814937"/>
            <a:ext cx="360040" cy="3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90395" y="434802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6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0 км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Левая фигурная скобка 20"/>
          <p:cNvSpPr/>
          <p:nvPr/>
        </p:nvSpPr>
        <p:spPr>
          <a:xfrm rot="16200000">
            <a:off x="3991595" y="1785532"/>
            <a:ext cx="788608" cy="5775584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510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23" name="Picture 2" descr="Анимашки Транспорт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8127" y="3732896"/>
            <a:ext cx="936104" cy="48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136172" y="174080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3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задержку в пути)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794" y="1642871"/>
            <a:ext cx="8849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Велосипедист выехал с постоянной скоростью из города А в город В, расстояние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между которыми равно 60 км. На следующий день он отправился обратно в А,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увеличив скорость на 10 км/ч. По пути он сделал остановку на 3 часа, в результате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чего затратил на обратный путь столько же времени, сколько на путь из А в В.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Найдите скорость велосипедиста на пути из А в 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207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51445E-7 L 0.54097 0.0041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49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0726267"/>
              </p:ext>
            </p:extLst>
          </p:nvPr>
        </p:nvGraphicFramePr>
        <p:xfrm>
          <a:off x="1456538" y="1213190"/>
          <a:ext cx="6535724" cy="1931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931"/>
                <a:gridCol w="1633931"/>
                <a:gridCol w="1633931"/>
                <a:gridCol w="1633931"/>
              </a:tblGrid>
              <a:tr h="651128">
                <a:tc>
                  <a:txBody>
                    <a:bodyPr/>
                    <a:lstStyle/>
                    <a:p>
                      <a:endParaRPr lang="ru-RU" dirty="0">
                        <a:ln>
                          <a:noFill/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(км)</a:t>
                      </a:r>
                      <a:endParaRPr lang="ru-RU" sz="1800" dirty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(км/ч)</a:t>
                      </a:r>
                      <a:endParaRPr lang="ru-RU" sz="1800" dirty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(ч)</a:t>
                      </a:r>
                      <a:endParaRPr lang="ru-RU" sz="1800" dirty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А в </a:t>
                      </a:r>
                      <a:r>
                        <a:rPr lang="ru-RU" b="1" dirty="0" err="1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en-US" b="1" dirty="0" smtClean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В</a:t>
                      </a:r>
                      <a:r>
                        <a:rPr lang="ru-RU" b="1" baseline="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baseline="0" dirty="0" err="1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b="1" baseline="0" dirty="0" smtClean="0">
                          <a:ln>
                            <a:noFill/>
                          </a:ln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  <a:endParaRPr lang="en-US" b="1" baseline="0" dirty="0" smtClean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ln>
                          <a:noFill/>
                        </a:ln>
                        <a:solidFill>
                          <a:srgbClr val="05101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485903" y="641365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Заполним таблицу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212976"/>
            <a:ext cx="882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Читаем условие задачи и заполняем 2-й столбик таблицы:</a:t>
            </a: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Велосипедист 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выехал с постоянной скоростью из  города А  в город В, расстояние между которыми равно  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км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571868" y="262484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60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71868" y="1993089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51013"/>
                </a:solidFill>
              </a:rPr>
              <a:t>6</a:t>
            </a:r>
            <a:r>
              <a:rPr lang="ru-RU" b="1" dirty="0" smtClean="0">
                <a:solidFill>
                  <a:srgbClr val="051013"/>
                </a:solidFill>
              </a:rPr>
              <a:t>0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10" y="4143380"/>
            <a:ext cx="899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Пусть скорость из А в 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b="1" dirty="0" err="1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км/ч,  тогда из 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– (х+10) км/ч 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238241" y="2005036"/>
            <a:ext cx="56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х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22217" y="2561865"/>
            <a:ext cx="999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51013"/>
                </a:solidFill>
              </a:rPr>
              <a:t>х+10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4572008"/>
            <a:ext cx="866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По дороге он сделал остановку на  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3 часа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098118" y="2687943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51013"/>
                </a:solidFill>
              </a:rPr>
              <a:t>+3</a:t>
            </a: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6371865" y="2561865"/>
            <a:ext cx="2448272" cy="621488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 w="38100"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4857760"/>
            <a:ext cx="865394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В результате он затратил на обратный путь столько же времени, сколько на путь из А в 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 то есть     </a:t>
            </a:r>
            <a:r>
              <a:rPr lang="ru-RU" sz="2000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t1=</a:t>
            </a:r>
            <a:r>
              <a:rPr lang="ru-RU" sz="28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t2 +3</a:t>
            </a:r>
            <a:endParaRPr lang="ru-RU" sz="2800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6376077" y="1827087"/>
            <a:ext cx="1720437" cy="576701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92521" y="1865405"/>
            <a:ext cx="230800" cy="500067"/>
          </a:xfrm>
          <a:prstGeom prst="rect">
            <a:avLst/>
          </a:prstGeom>
          <a:noFill/>
        </p:spPr>
      </p:pic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5945" y="2561865"/>
            <a:ext cx="561975" cy="495300"/>
          </a:xfrm>
          <a:prstGeom prst="rect">
            <a:avLst/>
          </a:prstGeom>
          <a:noFill/>
        </p:spPr>
      </p:pic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6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429264"/>
            <a:ext cx="1457325" cy="495300"/>
          </a:xfrm>
          <a:prstGeom prst="rect">
            <a:avLst/>
          </a:prstGeom>
          <a:noFill/>
        </p:spPr>
      </p:pic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093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20" grpId="0"/>
      <p:bldP spid="22" grpId="0"/>
      <p:bldP spid="24" grpId="0"/>
      <p:bldP spid="26" grpId="0"/>
      <p:bldP spid="27" grpId="0" animBg="1"/>
      <p:bldP spid="31" grpId="0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023044" y="578745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Решим уравнение: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57356" y="2000240"/>
            <a:ext cx="523492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Скорость велосипедиста число положительное, следовательно,  скорость равна 10км/ч.</a:t>
            </a:r>
          </a:p>
          <a:p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Ответ: 10 км/ч.</a:t>
            </a:r>
          </a:p>
          <a:p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1571612"/>
            <a:ext cx="1457325" cy="500066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214554"/>
            <a:ext cx="2643206" cy="714380"/>
          </a:xfrm>
          <a:prstGeom prst="rect">
            <a:avLst/>
          </a:prstGeom>
          <a:noFill/>
        </p:spPr>
      </p:pic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1600200"/>
            <a:ext cx="237116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127" name="Picture 4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286124"/>
            <a:ext cx="3295650" cy="314325"/>
          </a:xfrm>
          <a:prstGeom prst="rect">
            <a:avLst/>
          </a:prstGeom>
          <a:noFill/>
        </p:spPr>
      </p:pic>
      <p:sp>
        <p:nvSpPr>
          <p:cNvPr id="46129" name="Rectangle 49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130" name="Picture 5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643314"/>
            <a:ext cx="2038350" cy="314325"/>
          </a:xfrm>
          <a:prstGeom prst="rect">
            <a:avLst/>
          </a:prstGeom>
          <a:noFill/>
        </p:spPr>
      </p:pic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133" name="Picture 5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929066"/>
            <a:ext cx="1914525" cy="314325"/>
          </a:xfrm>
          <a:prstGeom prst="rect">
            <a:avLst/>
          </a:prstGeom>
          <a:noFill/>
        </p:spPr>
      </p:pic>
      <p:sp>
        <p:nvSpPr>
          <p:cNvPr id="76" name="Прямоугольник 75"/>
          <p:cNvSpPr/>
          <p:nvPr/>
        </p:nvSpPr>
        <p:spPr>
          <a:xfrm>
            <a:off x="2214546" y="4214818"/>
            <a:ext cx="2029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D=</a:t>
            </a:r>
            <a:r>
              <a:rPr lang="ru-RU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100+800 = 900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143" name="Rectangle 63"/>
          <p:cNvSpPr>
            <a:spLocks noChangeArrowheads="1"/>
          </p:cNvSpPr>
          <p:nvPr/>
        </p:nvSpPr>
        <p:spPr bwMode="auto">
          <a:xfrm>
            <a:off x="0" y="30480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45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147" name="Rectangle 6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146" name="Picture 6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857496"/>
            <a:ext cx="2857500" cy="304800"/>
          </a:xfrm>
          <a:prstGeom prst="rect">
            <a:avLst/>
          </a:prstGeom>
          <a:noFill/>
        </p:spPr>
      </p:pic>
      <p:sp>
        <p:nvSpPr>
          <p:cNvPr id="46148" name="Rectangle 6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50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149" name="Picture 6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4643446"/>
            <a:ext cx="447675" cy="304800"/>
          </a:xfrm>
          <a:prstGeom prst="rect">
            <a:avLst/>
          </a:prstGeom>
          <a:noFill/>
        </p:spPr>
      </p:pic>
      <p:sp>
        <p:nvSpPr>
          <p:cNvPr id="46151" name="Rectangle 71"/>
          <p:cNvSpPr>
            <a:spLocks noChangeArrowheads="1"/>
          </p:cNvSpPr>
          <p:nvPr/>
        </p:nvSpPr>
        <p:spPr bwMode="auto">
          <a:xfrm>
            <a:off x="0" y="304800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2786050" y="4572008"/>
            <a:ext cx="4411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lang="ru-RU" dirty="0"/>
          </a:p>
        </p:txBody>
      </p:sp>
      <p:sp>
        <p:nvSpPr>
          <p:cNvPr id="46153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156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155" name="Picture 7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643446"/>
            <a:ext cx="447675" cy="304800"/>
          </a:xfrm>
          <a:prstGeom prst="rect">
            <a:avLst/>
          </a:prstGeom>
          <a:noFill/>
        </p:spPr>
      </p:pic>
      <p:sp>
        <p:nvSpPr>
          <p:cNvPr id="104" name="Прямоугольник 103"/>
          <p:cNvSpPr/>
          <p:nvPr/>
        </p:nvSpPr>
        <p:spPr>
          <a:xfrm>
            <a:off x="3929058" y="4572008"/>
            <a:ext cx="5822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-20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4" name="Picture 1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143380"/>
            <a:ext cx="952500" cy="552450"/>
          </a:xfrm>
          <a:prstGeom prst="rect">
            <a:avLst/>
          </a:prstGeom>
          <a:noFill/>
        </p:spPr>
      </p:pic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6" name="Picture 1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286256"/>
            <a:ext cx="104775" cy="304800"/>
          </a:xfrm>
          <a:prstGeom prst="rect">
            <a:avLst/>
          </a:prstGeom>
          <a:noFill/>
        </p:spPr>
      </p:pic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8" name="Picture 1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286256"/>
            <a:ext cx="17145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0472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500174"/>
            <a:ext cx="84249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Следующий тип задач — когда что-нибудь плавает по 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 в которой есть течение. </a:t>
            </a:r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 теплоход, катер или моторная лодка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Обычно в условии говорится о собственной скорости 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плавучего объекта и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 скорости течения. </a:t>
            </a:r>
            <a:endParaRPr lang="ru-RU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Собственной 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скоростью 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называется скорость в 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неподвижной воде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при движении 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по течению </a:t>
            </a:r>
            <a:r>
              <a:rPr lang="ru-RU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равна сумме собственной скорости судна и скорости течения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Скорость при движении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против течения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равна разности собственной скорости судна и скорости течения.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4" descr="Анимашки Транспорт">
            <a:hlinkClick r:id="rId2"/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500430" y="4429132"/>
            <a:ext cx="1704975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846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13 0.00901 L -0.80972 0.2504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88" y="12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33824" y="150017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Моторная лодка прошла против течения реки 72 км и вернулась в пункт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отправления, затратив на обратный путь на 2 часа меньше, чем на путь против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течения. Найдите скорость лодки в неподвижной воде, если скорость течения реки равна 3 км/ч.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0" descr="Анимашки Транспорт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90317" flipH="1">
            <a:off x="303784" y="4620376"/>
            <a:ext cx="3141390" cy="8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 bwMode="auto">
          <a:xfrm flipV="1">
            <a:off x="1763688" y="3861048"/>
            <a:ext cx="6984776" cy="1800200"/>
          </a:xfrm>
          <a:prstGeom prst="lin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57150" cap="flat" cmpd="thinThick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Левая фигурная скобка 19"/>
          <p:cNvSpPr/>
          <p:nvPr/>
        </p:nvSpPr>
        <p:spPr>
          <a:xfrm rot="15303505">
            <a:off x="4983943" y="1428642"/>
            <a:ext cx="671051" cy="7220023"/>
          </a:xfrm>
          <a:prstGeom prst="leftBrace">
            <a:avLst>
              <a:gd name="adj1" fmla="val 8333"/>
              <a:gd name="adj2" fmla="val 49780"/>
            </a:avLst>
          </a:prstGeom>
          <a:ln>
            <a:solidFill>
              <a:srgbClr val="0510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solidFill>
                <a:srgbClr val="05101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20885527">
            <a:off x="4680012" y="517702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</a:rPr>
              <a:t>72 км</a:t>
            </a:r>
            <a:endParaRPr lang="ru-RU" dirty="0">
              <a:solidFill>
                <a:srgbClr val="05101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7953" y="2928934"/>
            <a:ext cx="796809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 течения скорость уменьшается на 3 км/ч, </a:t>
            </a:r>
            <a:r>
              <a:rPr lang="ru-RU" dirty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.е.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-3) </a:t>
            </a: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км/ч  -  скорость против течения </a:t>
            </a:r>
            <a:endParaRPr lang="ru-RU" dirty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7953" y="257174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</a:t>
            </a:r>
            <a:r>
              <a:rPr lang="ru-RU" b="1" dirty="0" err="1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км/ч  - скорость лодки в неподвижной воде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7952" y="3445549"/>
            <a:ext cx="796809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течению скорость увеличивается  на 3 км/ч, </a:t>
            </a:r>
            <a:r>
              <a:rPr lang="ru-RU" dirty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.е.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+ 3) </a:t>
            </a: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км/ч  -  скорость по течению </a:t>
            </a:r>
            <a:endParaRPr lang="ru-RU" dirty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571480"/>
            <a:ext cx="25003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4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движение по воде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842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011025" y="1268760"/>
            <a:ext cx="2099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Составим таблицу</a:t>
            </a:r>
            <a:r>
              <a:rPr lang="ru-RU" sz="2800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21780623"/>
              </p:ext>
            </p:extLst>
          </p:nvPr>
        </p:nvGraphicFramePr>
        <p:xfrm>
          <a:off x="1907704" y="1803363"/>
          <a:ext cx="6096000" cy="1707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27072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S(</a:t>
                      </a:r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км)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(км/ч)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(ч)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течению</a:t>
                      </a:r>
                      <a:endParaRPr lang="en-US" b="1" dirty="0" smtClean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Против течения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baseline="0" dirty="0" err="1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b="1" baseline="0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smtClean="0">
                          <a:solidFill>
                            <a:srgbClr val="05101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</a:t>
                      </a:r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rgbClr val="05101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1960" y="3473892"/>
            <a:ext cx="87400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на обратный путь ( против течения) лодка затратила времени меньше на 2 часа,</a:t>
            </a:r>
            <a:r>
              <a:rPr lang="en-US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</a:t>
            </a:r>
            <a:r>
              <a:rPr lang="ru-RU" sz="200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𝒕𝟏 &lt; </a:t>
            </a:r>
            <a:r>
              <a:rPr lang="ru-RU" sz="2800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𝒕𝟐 </a:t>
            </a:r>
            <a:r>
              <a:rPr lang="ru-RU" sz="280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 ч</a:t>
            </a:r>
          </a:p>
          <a:p>
            <a:pPr algn="ctr"/>
            <a:endParaRPr lang="ru-RU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получим уравнение:</a:t>
            </a:r>
            <a:endParaRPr lang="ru-RU" dirty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3236" y="4410467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2928934"/>
            <a:ext cx="458391" cy="500065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2285992"/>
            <a:ext cx="464347" cy="506560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4857760"/>
            <a:ext cx="1750234" cy="571505"/>
          </a:xfrm>
          <a:prstGeom prst="rect">
            <a:avLst/>
          </a:prstGeom>
          <a:noFill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24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Решим данное уравнение</a:t>
            </a:r>
            <a:r>
              <a:rPr lang="ru-RU" sz="2000" b="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</a:p>
          <a:p>
            <a:endParaRPr lang="ru-RU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</a:p>
          <a:p>
            <a:pPr>
              <a:buNone/>
            </a:pPr>
            <a:endParaRPr lang="ru-RU" sz="1600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1600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1600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 smtClean="0"/>
              <a:t>                        х</a:t>
            </a:r>
            <a:r>
              <a:rPr lang="ru-RU" sz="1600" baseline="-25000" dirty="0" smtClean="0"/>
              <a:t>1</a:t>
            </a:r>
            <a:r>
              <a:rPr lang="ru-RU" sz="1600" dirty="0" smtClean="0"/>
              <a:t>=15,х</a:t>
            </a:r>
            <a:r>
              <a:rPr lang="ru-RU" sz="1600" baseline="-25000" dirty="0" smtClean="0"/>
              <a:t>2</a:t>
            </a:r>
            <a:r>
              <a:rPr lang="ru-RU" sz="1600" dirty="0" smtClean="0"/>
              <a:t> =-15</a:t>
            </a:r>
          </a:p>
          <a:p>
            <a:pPr>
              <a:buNone/>
            </a:pPr>
            <a:endParaRPr lang="ru-RU" sz="1600" dirty="0" smtClean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Итак , скорость лодки в неподвижной реке 15 км/ ч</a:t>
            </a:r>
          </a:p>
          <a:p>
            <a:pPr>
              <a:buNone/>
            </a:pPr>
            <a:r>
              <a:rPr lang="ru-RU" sz="1800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800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15 км/ч                                       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714620"/>
            <a:ext cx="3112911" cy="500066"/>
          </a:xfrm>
          <a:prstGeom prst="rect">
            <a:avLst/>
          </a:prstGeom>
          <a:noFill/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429000"/>
            <a:ext cx="1162050" cy="276225"/>
          </a:xfrm>
          <a:prstGeom prst="rect">
            <a:avLst/>
          </a:prstGeom>
          <a:noFill/>
        </p:spPr>
      </p:pic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786190"/>
            <a:ext cx="1400175" cy="285752"/>
          </a:xfrm>
          <a:prstGeom prst="rect">
            <a:avLst/>
          </a:prstGeom>
          <a:noFill/>
        </p:spPr>
      </p:pic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071942"/>
            <a:ext cx="1200150" cy="295275"/>
          </a:xfrm>
          <a:prstGeom prst="rect">
            <a:avLst/>
          </a:prstGeom>
          <a:noFill/>
        </p:spPr>
      </p:pic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28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429132"/>
            <a:ext cx="781050" cy="276225"/>
          </a:xfrm>
          <a:prstGeom prst="rect">
            <a:avLst/>
          </a:prstGeom>
          <a:noFill/>
        </p:spPr>
      </p:pic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214422"/>
            <a:ext cx="1750234" cy="571505"/>
          </a:xfrm>
          <a:prstGeom prst="rect">
            <a:avLst/>
          </a:prstGeom>
          <a:noFill/>
        </p:spPr>
      </p:pic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071678"/>
            <a:ext cx="3781425" cy="638175"/>
          </a:xfrm>
          <a:prstGeom prst="rect">
            <a:avLst/>
          </a:prstGeom>
          <a:noFill/>
        </p:spPr>
      </p:pic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428596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0996" y="7238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733396" y="8762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857364"/>
            <a:ext cx="8501122" cy="114300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Первые 190 км автомобиль ехал со скоростью 50 км/ч, следующие 180 км — со скоростью 90 км/ч, а затем 170 км - со скоростью 100 км/ч. Найдите среднюю скорость автомобиля на протяжении всего пути. Ответ дайте в км/ч. </a:t>
            </a:r>
            <a:br>
              <a:rPr lang="ru-RU" sz="18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00496" y="357166"/>
            <a:ext cx="2000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Задача № 5</a:t>
            </a:r>
            <a:endParaRPr lang="ru-RU" sz="28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 bwMode="auto">
          <a:xfrm>
            <a:off x="357158" y="3857628"/>
            <a:ext cx="8280920" cy="0"/>
          </a:xfrm>
          <a:prstGeom prst="line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57150" cap="flat" cmpd="sng" algn="ctr">
            <a:solidFill>
              <a:srgbClr val="05101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Левая фигурная скобка 16"/>
          <p:cNvSpPr/>
          <p:nvPr/>
        </p:nvSpPr>
        <p:spPr bwMode="auto">
          <a:xfrm rot="5400000">
            <a:off x="4626668" y="2017010"/>
            <a:ext cx="612068" cy="2864544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>
            <a:solidFill>
              <a:srgbClr val="C00000"/>
            </a:solidFill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Левая фигурная скобка 17"/>
          <p:cNvSpPr/>
          <p:nvPr/>
        </p:nvSpPr>
        <p:spPr bwMode="auto">
          <a:xfrm rot="16200000">
            <a:off x="7175928" y="2968212"/>
            <a:ext cx="612068" cy="2248024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>
            <a:solidFill>
              <a:srgbClr val="051013"/>
            </a:solidFill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71670" y="41433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190 км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8504" y="3864781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180 км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10976" y="4071942"/>
            <a:ext cx="1533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170 км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86248" y="285749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51013"/>
                </a:solidFill>
              </a:rPr>
              <a:t>V=</a:t>
            </a:r>
            <a:r>
              <a:rPr lang="ru-RU" b="1" dirty="0" smtClean="0">
                <a:solidFill>
                  <a:srgbClr val="051013"/>
                </a:solidFill>
              </a:rPr>
              <a:t>9</a:t>
            </a:r>
            <a:r>
              <a:rPr lang="en-US" b="1" dirty="0" smtClean="0">
                <a:solidFill>
                  <a:srgbClr val="051013"/>
                </a:solidFill>
              </a:rPr>
              <a:t>0 </a:t>
            </a:r>
            <a:r>
              <a:rPr lang="ru-RU" b="1" dirty="0" smtClean="0">
                <a:solidFill>
                  <a:srgbClr val="051013"/>
                </a:solidFill>
              </a:rPr>
              <a:t>км/ч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86578" y="3357562"/>
            <a:ext cx="20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51013"/>
                </a:solidFill>
              </a:rPr>
              <a:t>V=</a:t>
            </a:r>
            <a:r>
              <a:rPr lang="ru-RU" b="1" dirty="0" smtClean="0">
                <a:solidFill>
                  <a:srgbClr val="051013"/>
                </a:solidFill>
              </a:rPr>
              <a:t>10</a:t>
            </a:r>
            <a:r>
              <a:rPr lang="en-US" b="1" dirty="0" smtClean="0">
                <a:solidFill>
                  <a:srgbClr val="051013"/>
                </a:solidFill>
              </a:rPr>
              <a:t>0 </a:t>
            </a:r>
            <a:r>
              <a:rPr lang="ru-RU" b="1" dirty="0" smtClean="0">
                <a:solidFill>
                  <a:srgbClr val="051013"/>
                </a:solidFill>
              </a:rPr>
              <a:t>км/ч</a:t>
            </a:r>
            <a:endParaRPr lang="ru-RU" b="1" dirty="0">
              <a:solidFill>
                <a:srgbClr val="051013"/>
              </a:solidFill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96900550"/>
              </p:ext>
            </p:extLst>
          </p:nvPr>
        </p:nvGraphicFramePr>
        <p:xfrm>
          <a:off x="4214810" y="4357694"/>
          <a:ext cx="1303338" cy="727075"/>
        </p:xfrm>
        <a:graphic>
          <a:graphicData uri="http://schemas.openxmlformats.org/presentationml/2006/ole">
            <p:oleObj spid="_x0000_s41987" name="Формула" r:id="rId4" imgW="838080" imgH="46980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4685208"/>
              </p:ext>
            </p:extLst>
          </p:nvPr>
        </p:nvGraphicFramePr>
        <p:xfrm>
          <a:off x="6286512" y="4286256"/>
          <a:ext cx="1376362" cy="700087"/>
        </p:xfrm>
        <a:graphic>
          <a:graphicData uri="http://schemas.openxmlformats.org/presentationml/2006/ole">
            <p:oleObj spid="_x0000_s41988" name="Формула" r:id="rId5" imgW="914400" imgH="46980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14282" y="4929198"/>
            <a:ext cx="6316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b="1" baseline="-25000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общ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=3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,8 + 2 + 1,7 = 7,5(ч)   </a:t>
            </a:r>
          </a:p>
          <a:p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baseline="-25000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общ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190+180+170 = 540 (км)   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22628379"/>
              </p:ext>
            </p:extLst>
          </p:nvPr>
        </p:nvGraphicFramePr>
        <p:xfrm>
          <a:off x="285720" y="5572140"/>
          <a:ext cx="1978950" cy="906248"/>
        </p:xfrm>
        <a:graphic>
          <a:graphicData uri="http://schemas.openxmlformats.org/presentationml/2006/ole">
            <p:oleObj spid="_x0000_s41989" name="Формула" r:id="rId6" imgW="1016000" imgH="469900" progId="Equation.3">
              <p:embed/>
            </p:oleObj>
          </a:graphicData>
        </a:graphic>
      </p:graphicFrame>
      <p:sp>
        <p:nvSpPr>
          <p:cNvPr id="29" name="Левая фигурная скобка 28"/>
          <p:cNvSpPr/>
          <p:nvPr/>
        </p:nvSpPr>
        <p:spPr bwMode="auto">
          <a:xfrm rot="16200000">
            <a:off x="1635300" y="2579486"/>
            <a:ext cx="612068" cy="3168352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>
            <a:solidFill>
              <a:srgbClr val="051013"/>
            </a:solidFill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37895" name="Object 2"/>
          <p:cNvGraphicFramePr>
            <a:graphicFrameLocks noChangeAspect="1"/>
          </p:cNvGraphicFramePr>
          <p:nvPr/>
        </p:nvGraphicFramePr>
        <p:xfrm>
          <a:off x="357158" y="4214818"/>
          <a:ext cx="1414462" cy="719137"/>
        </p:xfrm>
        <a:graphic>
          <a:graphicData uri="http://schemas.openxmlformats.org/presentationml/2006/ole">
            <p:oleObj spid="_x0000_s41990" name="Формула" r:id="rId7" imgW="914400" imgH="469800" progId="Equation.3">
              <p:embed/>
            </p:oleObj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1428728" y="3357562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51013"/>
                </a:solidFill>
              </a:rPr>
              <a:t>V=50</a:t>
            </a:r>
            <a:r>
              <a:rPr lang="ru-RU" b="1" dirty="0" smtClean="0">
                <a:solidFill>
                  <a:srgbClr val="051013"/>
                </a:solidFill>
              </a:rPr>
              <a:t>км/ч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357422" y="5786454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км/ч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143372" y="5929330"/>
            <a:ext cx="1784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Ответ : 72 км/ч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57488" y="857232"/>
            <a:ext cx="4471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(задача на нахождение средней скорости)</a:t>
            </a:r>
            <a:endParaRPr lang="ru-RU" dirty="0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1357298"/>
            <a:ext cx="1409700" cy="476250"/>
          </a:xfrm>
          <a:prstGeom prst="rect">
            <a:avLst/>
          </a:prstGeom>
          <a:noFill/>
        </p:spPr>
      </p:pic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subSp spid="_x0000_s4198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>
                                            <p:subSp spid="_x0000_s4198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subSp spid="_x0000_s4198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>
                                            <p:subSp spid="_x0000_s4198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subSp spid="_x0000_s4198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7">
                                            <p:subSp spid="_x0000_s41989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subSp spid="_x0000_s4199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895">
                                            <p:subSp spid="_x0000_s41990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autoUpdateAnimBg="0"/>
      <p:bldP spid="18" grpId="0" animBg="1" autoUpdateAnimBg="0"/>
      <p:bldP spid="19" grpId="0" autoUpdateAnimBg="0"/>
      <p:bldP spid="20" grpId="0" autoUpdateAnimBg="0"/>
      <p:bldP spid="21" grpId="0" autoUpdateAnimBg="0"/>
      <p:bldP spid="22" grpId="0" autoUpdateAnimBg="0"/>
      <p:bldP spid="23" grpId="0" autoUpdateAnimBg="0"/>
      <p:bldP spid="26" grpId="0" autoUpdateAnimBg="0"/>
      <p:bldP spid="29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6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Первые 105 км автомобиль ехал со скоростью 35 км/ч, следующие 120 км- со скоростью 60 км/ч , а последние 500 км – со скоростью 100 км/ч. Найдите среднюю скорость на протяжении всего пути.</a:t>
            </a: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3714752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105  :35 = 3 (ч)- ехал автомобиль 𝐼 отрезок пути,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120 : 60 = 2 (ч) − ехал автомобиль 𝐼𝐼 отрезок пути,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500 : 100 = 5 (ч) − ехал автомобиль 𝐼𝐼𝐼 отрезок пути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Тогда средняя скорость автомобиля: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(105+120+500) : (3+2+5)= 725:10= 72,5(км/ч)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 : 72,5 км/ч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37482" y="1603948"/>
          <a:ext cx="1454046" cy="449704"/>
        </p:xfrm>
        <a:graphic>
          <a:graphicData uri="http://schemas.openxmlformats.org/drawingml/2006/table">
            <a:tbl>
              <a:tblPr/>
              <a:tblGrid>
                <a:gridCol w="1454046"/>
              </a:tblGrid>
              <a:tr h="4497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4414" y="4357694"/>
            <a:ext cx="6889700" cy="137539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v=S/t</a:t>
            </a: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t=S/v</a:t>
            </a:r>
            <a:endParaRPr lang="ru-RU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59024" y="1357298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vt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S - это пройденный путь, или расстояние,</a:t>
            </a:r>
            <a:br>
              <a:rPr lang="ru-RU" sz="3200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V – скорость движения,</a:t>
            </a:r>
            <a:br>
              <a:rPr lang="ru-RU" sz="3200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t – время движения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072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7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5720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Первую половину пути автомобиль проехал со скоростью 55 км/ч, а вторую — со скоростью 70 км/ч. Найдите среднюю скорость автомобиля на протяжении всего пути.</a:t>
            </a: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Решение.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Пусть весь путь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км,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ч − ехал автомобиль 𝐼 половину пути,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ч − ехал автомобиль 𝐼𝐼 половину пути.</a:t>
            </a: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Тогда средняя скорость автомобиля: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Ответ: 61,6 км/ч.</a:t>
            </a: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071810"/>
            <a:ext cx="542925" cy="552450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714752"/>
            <a:ext cx="542925" cy="552450"/>
          </a:xfrm>
          <a:prstGeom prst="rect">
            <a:avLst/>
          </a:prstGeom>
          <a:noFill/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904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857760"/>
            <a:ext cx="1005059" cy="857256"/>
          </a:xfrm>
          <a:prstGeom prst="rect">
            <a:avLst/>
          </a:prstGeom>
          <a:noFill/>
        </p:spPr>
      </p:pic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1571604" y="5000636"/>
            <a:ext cx="2857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9" name="Picture 2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4857760"/>
            <a:ext cx="4086225" cy="781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8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на равномерное движение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Из А в В одновременно выехали два автомобилиста. Первый проехал с постоянной скоростью весь путь. Второй проехал первую половину пути со скоростью, меньшей скорости первого автомобилиста на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км/ч, а вторую половину пути проехал со скоростью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66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км/ч, в результате чего прибыл в В одновременно с первым автомобилистом. Найдите скорость первого автомобилиста, если известно, что она больше 45 км/ч.</a:t>
            </a: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3643314"/>
          <a:ext cx="5429287" cy="2813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49"/>
                <a:gridCol w="1000132"/>
                <a:gridCol w="1214446"/>
                <a:gridCol w="1428760"/>
              </a:tblGrid>
              <a:tr h="5800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V</a:t>
                      </a:r>
                      <a:r>
                        <a:rPr lang="en-US" baseline="0" smtClean="0"/>
                        <a:t> </a:t>
                      </a:r>
                      <a:r>
                        <a:rPr lang="ru-RU" smtClean="0"/>
                        <a:t>(км/ч)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 S</a:t>
                      </a:r>
                      <a:r>
                        <a:rPr lang="ru-RU" dirty="0" smtClean="0"/>
                        <a:t> (км)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ru-RU" dirty="0" smtClean="0"/>
                        <a:t> (ч)</a:t>
                      </a:r>
                      <a:endParaRPr lang="ru-RU" dirty="0"/>
                    </a:p>
                  </a:txBody>
                  <a:tcPr/>
                </a:tc>
              </a:tr>
              <a:tr h="727257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r>
                        <a:rPr lang="en-US" baseline="0" smtClean="0"/>
                        <a:t> </a:t>
                      </a:r>
                      <a:r>
                        <a:rPr lang="ru-RU" baseline="0" smtClean="0"/>
                        <a:t>автомобилист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sym typeface="Wingdings 3"/>
                        </a:rPr>
                        <a:t></a:t>
                      </a:r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  <a:sym typeface="Wingdings 3"/>
                        </a:rPr>
                        <a:t>х</a:t>
                      </a:r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˃45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S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41444">
                <a:tc>
                  <a:txBody>
                    <a:bodyPr/>
                    <a:lstStyle/>
                    <a:p>
                      <a:r>
                        <a:rPr lang="en-US" smtClean="0"/>
                        <a:t>II</a:t>
                      </a:r>
                      <a:r>
                        <a:rPr lang="ru-RU" smtClean="0"/>
                        <a:t>автомобилист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  <a:sym typeface="Wingdings 3"/>
                        </a:rPr>
                        <a:t>х</a:t>
                      </a:r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651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286256"/>
            <a:ext cx="114300" cy="552450"/>
          </a:xfrm>
          <a:prstGeom prst="rect">
            <a:avLst/>
          </a:prstGeom>
          <a:noFill/>
        </p:spPr>
      </p:pic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929198"/>
            <a:ext cx="828675" cy="600075"/>
          </a:xfrm>
          <a:prstGeom prst="rect">
            <a:avLst/>
          </a:prstGeom>
          <a:noFill/>
        </p:spPr>
      </p:pic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5000636"/>
            <a:ext cx="123825" cy="552450"/>
          </a:xfrm>
          <a:prstGeom prst="rect">
            <a:avLst/>
          </a:prstGeom>
          <a:noFill/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5857892"/>
            <a:ext cx="123825" cy="552450"/>
          </a:xfrm>
          <a:prstGeom prst="rect">
            <a:avLst/>
          </a:prstGeom>
          <a:noFill/>
        </p:spPr>
      </p:pic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5357826"/>
            <a:ext cx="533400" cy="552450"/>
          </a:xfrm>
          <a:prstGeom prst="rect">
            <a:avLst/>
          </a:prstGeom>
          <a:noFill/>
        </p:spPr>
      </p:pic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4857760"/>
            <a:ext cx="142876" cy="1714512"/>
          </a:xfrm>
          <a:prstGeom prst="rect">
            <a:avLst/>
          </a:prstGeom>
          <a:noFill/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357826"/>
            <a:ext cx="828675" cy="600075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5500702"/>
            <a:ext cx="171450" cy="304800"/>
          </a:xfrm>
          <a:prstGeom prst="rect">
            <a:avLst/>
          </a:prstGeom>
          <a:noFill/>
        </p:spPr>
      </p:pic>
      <p:pic>
        <p:nvPicPr>
          <p:cNvPr id="2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5786454"/>
            <a:ext cx="533400" cy="552450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714348" y="3214686"/>
            <a:ext cx="8072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Пусть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км/ч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скорость первого автомобилиста,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весь путь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составим и решим уравнение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285860"/>
            <a:ext cx="828571" cy="519867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1357298"/>
            <a:ext cx="171450" cy="304800"/>
          </a:xfrm>
          <a:prstGeom prst="rect">
            <a:avLst/>
          </a:prstGeom>
          <a:noFill/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1285860"/>
            <a:ext cx="533400" cy="552450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285860"/>
            <a:ext cx="114300" cy="552450"/>
          </a:xfrm>
          <a:prstGeom prst="rect">
            <a:avLst/>
          </a:prstGeom>
          <a:noFill/>
        </p:spPr>
      </p:pic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49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428736"/>
            <a:ext cx="171450" cy="304800"/>
          </a:xfrm>
          <a:prstGeom prst="rect">
            <a:avLst/>
          </a:prstGeom>
          <a:noFill/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923925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781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00232" y="1928802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endParaRPr lang="ru-RU" dirty="0"/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785926"/>
            <a:ext cx="819150" cy="600075"/>
          </a:xfrm>
          <a:prstGeom prst="rect">
            <a:avLst/>
          </a:prstGeom>
          <a:noFill/>
        </p:spPr>
      </p:pic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857364"/>
            <a:ext cx="533400" cy="552450"/>
          </a:xfrm>
          <a:prstGeom prst="rect">
            <a:avLst/>
          </a:prstGeom>
          <a:noFill/>
        </p:spPr>
      </p:pic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143240" y="1928802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89" name="Picture 2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857364"/>
            <a:ext cx="123825" cy="552450"/>
          </a:xfrm>
          <a:prstGeom prst="rect">
            <a:avLst/>
          </a:prstGeom>
          <a:noFill/>
        </p:spPr>
      </p:pic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91" name="Picture 2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428868"/>
            <a:ext cx="1895475" cy="590550"/>
          </a:xfrm>
          <a:prstGeom prst="rect">
            <a:avLst/>
          </a:prstGeom>
          <a:noFill/>
        </p:spPr>
      </p:pic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94" name="Picture 3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000372"/>
            <a:ext cx="2962275" cy="628650"/>
          </a:xfrm>
          <a:prstGeom prst="rect">
            <a:avLst/>
          </a:prstGeom>
          <a:noFill/>
        </p:spPr>
      </p:pic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900" name="Picture 3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571876"/>
            <a:ext cx="2438400" cy="304800"/>
          </a:xfrm>
          <a:prstGeom prst="rect">
            <a:avLst/>
          </a:prstGeom>
          <a:noFill/>
        </p:spPr>
      </p:pic>
      <p:sp>
        <p:nvSpPr>
          <p:cNvPr id="36902" name="Rectangle 38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903" name="Picture 3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857628"/>
            <a:ext cx="2952750" cy="314325"/>
          </a:xfrm>
          <a:prstGeom prst="rect">
            <a:avLst/>
          </a:prstGeom>
          <a:noFill/>
        </p:spPr>
      </p:pic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906" name="Picture 4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143380"/>
            <a:ext cx="2190750" cy="314325"/>
          </a:xfrm>
          <a:prstGeom prst="rect">
            <a:avLst/>
          </a:prstGeom>
          <a:noFill/>
        </p:spPr>
      </p:pic>
      <p:sp>
        <p:nvSpPr>
          <p:cNvPr id="36908" name="Rectangle 44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0" y="0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909" name="Picture 45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429132"/>
            <a:ext cx="2600325" cy="314325"/>
          </a:xfrm>
          <a:prstGeom prst="rect">
            <a:avLst/>
          </a:prstGeom>
          <a:noFill/>
        </p:spPr>
      </p:pic>
      <p:sp>
        <p:nvSpPr>
          <p:cNvPr id="36911" name="Rectangle 47"/>
          <p:cNvSpPr>
            <a:spLocks noChangeArrowheads="1"/>
          </p:cNvSpPr>
          <p:nvPr/>
        </p:nvSpPr>
        <p:spPr bwMode="auto">
          <a:xfrm>
            <a:off x="0" y="314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 rot="10800000" flipV="1">
            <a:off x="857224" y="4357694"/>
            <a:ext cx="5183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D=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914" name="Rectangle 50"/>
          <p:cNvSpPr>
            <a:spLocks noChangeArrowheads="1"/>
          </p:cNvSpPr>
          <p:nvPr/>
        </p:nvSpPr>
        <p:spPr bwMode="auto">
          <a:xfrm>
            <a:off x="0" y="428604"/>
            <a:ext cx="8286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5" name="Rectangle 51"/>
          <p:cNvSpPr>
            <a:spLocks noChangeArrowheads="1"/>
          </p:cNvSpPr>
          <p:nvPr/>
        </p:nvSpPr>
        <p:spPr bwMode="auto">
          <a:xfrm>
            <a:off x="0" y="885825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6" name="Rectangle 52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917" name="Picture 53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857760"/>
            <a:ext cx="1590675" cy="304800"/>
          </a:xfrm>
          <a:prstGeom prst="rect">
            <a:avLst/>
          </a:prstGeom>
          <a:noFill/>
        </p:spPr>
      </p:pic>
      <p:sp>
        <p:nvSpPr>
          <p:cNvPr id="36919" name="Rectangle 55"/>
          <p:cNvSpPr>
            <a:spLocks noChangeArrowheads="1"/>
          </p:cNvSpPr>
          <p:nvPr/>
        </p:nvSpPr>
        <p:spPr bwMode="auto">
          <a:xfrm>
            <a:off x="0" y="0"/>
            <a:ext cx="230063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21" name="Rectangle 57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928662" y="4857760"/>
            <a:ext cx="482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х=</a:t>
            </a:r>
            <a:endParaRPr lang="ru-RU" dirty="0"/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930" name="Picture 66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786322"/>
            <a:ext cx="781050" cy="552450"/>
          </a:xfrm>
          <a:prstGeom prst="rect">
            <a:avLst/>
          </a:prstGeom>
          <a:noFill/>
        </p:spPr>
      </p:pic>
      <p:sp>
        <p:nvSpPr>
          <p:cNvPr id="87" name="Прямоугольник 86"/>
          <p:cNvSpPr/>
          <p:nvPr/>
        </p:nvSpPr>
        <p:spPr>
          <a:xfrm>
            <a:off x="1000100" y="5357826"/>
            <a:ext cx="4154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60</a:t>
            </a:r>
            <a:endParaRPr lang="ru-RU" dirty="0"/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0" y="1381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36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935" name="Picture 71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429264"/>
            <a:ext cx="171450" cy="304800"/>
          </a:xfrm>
          <a:prstGeom prst="rect">
            <a:avLst/>
          </a:prstGeom>
          <a:noFill/>
        </p:spPr>
      </p:pic>
      <p:sp>
        <p:nvSpPr>
          <p:cNvPr id="36938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937" name="Picture 73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5463560"/>
            <a:ext cx="5500726" cy="341942"/>
          </a:xfrm>
          <a:prstGeom prst="rect">
            <a:avLst/>
          </a:prstGeom>
          <a:noFill/>
        </p:spPr>
      </p:pic>
      <p:pic>
        <p:nvPicPr>
          <p:cNvPr id="36939" name="Picture 75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429264"/>
            <a:ext cx="533400" cy="304800"/>
          </a:xfrm>
          <a:prstGeom prst="rect">
            <a:avLst/>
          </a:prstGeom>
          <a:noFill/>
        </p:spPr>
      </p:pic>
      <p:sp>
        <p:nvSpPr>
          <p:cNvPr id="36941" name="Rectangle 77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1000100" y="5929330"/>
            <a:ext cx="1819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 : 60 км/ч</a:t>
            </a:r>
            <a:endParaRPr lang="ru-RU" b="1" dirty="0"/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947" name="Picture 83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1428736"/>
            <a:ext cx="457200" cy="304800"/>
          </a:xfrm>
          <a:prstGeom prst="rect">
            <a:avLst/>
          </a:prstGeom>
          <a:noFill/>
        </p:spPr>
      </p:pic>
      <p:sp>
        <p:nvSpPr>
          <p:cNvPr id="36949" name="Rectangle 8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4000496" y="1357298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951" name="Rectangle 8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950" name="Picture 86"/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1857364"/>
            <a:ext cx="1495425" cy="600075"/>
          </a:xfrm>
          <a:prstGeom prst="rect">
            <a:avLst/>
          </a:prstGeom>
          <a:noFill/>
        </p:spPr>
      </p:pic>
      <p:sp>
        <p:nvSpPr>
          <p:cNvPr id="36952" name="Rectangle 88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87"/>
          <p:cNvSpPr>
            <a:spLocks noChangeArrowheads="1"/>
          </p:cNvSpPr>
          <p:nvPr/>
        </p:nvSpPr>
        <p:spPr bwMode="auto">
          <a:xfrm>
            <a:off x="0" y="500042"/>
            <a:ext cx="79559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 как автомобилисты прибыли в пункт В одновременно, то есть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𝒕𝟏 = 𝒕 𝟐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Задача №9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Поезд, двигаясь равномерно со скоростью 57 км/ч, проезжает мимо пешехода, идущего по платформе параллельно путям со скоростью 3 км/ч </a:t>
            </a: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навстречу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поезду, за 36 секунд. Найдите длину поезда в метрах.</a:t>
            </a:r>
          </a:p>
          <a:p>
            <a:pPr algn="ctr"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При движение навстречу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v1 + v2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1) 57+3=60 (км/ч) - скорость сближения поезда и пешехода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60 км/ч = 60               =                 (м/с)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2)      ∙ 36 = 600 (м) - длина поезда</a:t>
            </a:r>
          </a:p>
          <a:p>
            <a:pPr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Ответ: 600 м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3714752"/>
            <a:ext cx="504825" cy="552450"/>
          </a:xfrm>
          <a:prstGeom prst="rect">
            <a:avLst/>
          </a:prstGeom>
          <a:noFill/>
        </p:spPr>
      </p:pic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857628"/>
            <a:ext cx="57150" cy="304800"/>
          </a:xfrm>
          <a:prstGeom prst="rect">
            <a:avLst/>
          </a:prstGeom>
          <a:noFill/>
        </p:spPr>
      </p:pic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714752"/>
            <a:ext cx="933450" cy="561975"/>
          </a:xfrm>
          <a:prstGeom prst="rect">
            <a:avLst/>
          </a:prstGeom>
          <a:noFill/>
        </p:spPr>
      </p:pic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857760"/>
            <a:ext cx="257175" cy="56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Задача №10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Поезд, двигаясь равномерно со скоростью 63 км/ч, проезжает мимо пешехода, идущего по платформе параллельно путям со скоростью 3 км/ч </a:t>
            </a: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том же направлении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за 18 секунд. Найдите длину поезда в метрах.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 движение </a:t>
            </a:r>
            <a:r>
              <a:rPr lang="ru-RU" sz="18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в одном  направлении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v1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v2</a:t>
            </a:r>
          </a:p>
          <a:p>
            <a:pPr marL="514350" indent="-514350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1) 63-3=60 (км/ч) - скорость сближения поезда и пешехода</a:t>
            </a:r>
          </a:p>
          <a:p>
            <a:pPr marL="514350" indent="-514350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1м/с =3,6 км/ч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60 км/ч = 60 : 3,6 =600 : 36= 100 : 6 =      (м/с) 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S =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2)       ∙ 18 = 300 (м) - длина поезда</a:t>
            </a: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Ответ: 300 м</a:t>
            </a:r>
          </a:p>
          <a:p>
            <a:endParaRPr lang="ru-RU" dirty="0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929198"/>
            <a:ext cx="257175" cy="561975"/>
          </a:xfrm>
          <a:prstGeom prst="rect">
            <a:avLst/>
          </a:prstGeom>
          <a:noFill/>
        </p:spPr>
      </p:pic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214818"/>
            <a:ext cx="257175" cy="56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500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ru-RU" sz="48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800" i="1" dirty="0" smtClean="0">
                <a:solidFill>
                  <a:srgbClr val="FF0000"/>
                </a:solidFill>
                <a:cs typeface="Aharoni" pitchFamily="2" charset="-79"/>
              </a:rPr>
              <a:t>Желаю успехов на экзаменах!</a:t>
            </a:r>
          </a:p>
          <a:p>
            <a:pPr algn="ctr">
              <a:buNone/>
            </a:pPr>
            <a:endParaRPr lang="ru-RU" sz="48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800" i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571854"/>
            <a:ext cx="7643813" cy="868363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типами задач на движение являются следующие:</a:t>
            </a:r>
            <a:b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2204864"/>
            <a:ext cx="8507412" cy="3967336"/>
          </a:xfrm>
        </p:spPr>
        <p:txBody>
          <a:bodyPr/>
          <a:lstStyle/>
          <a:p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движение по прямой (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навстречу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вдогонку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с задержкой в пути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)</a:t>
            </a:r>
            <a:r>
              <a:rPr lang="ru-RU" sz="2800" b="1" dirty="0" smtClean="0">
                <a:solidFill>
                  <a:srgbClr val="05101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,</a:t>
            </a:r>
            <a:endParaRPr lang="ru-RU" sz="2800" b="1" dirty="0">
              <a:solidFill>
                <a:srgbClr val="0510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движение по воде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среднюю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скорость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ru-RU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равномерное движение</a:t>
            </a:r>
            <a:endParaRPr lang="ru-RU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643834" y="357166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36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решении текстовых задач могут помочь</a:t>
            </a:r>
            <a:b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несколько простых и общих советов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571612"/>
            <a:ext cx="82296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1.  Прочитайте и тщательно изучите условие задачи. 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2.  Попытайтесь полученную информацию представить в другом виде – это может быть рисунок, таблица или просто краткая запись условия задачи.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3.  Выбор неизвестных.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4.  Составление и решение «математической модели» (уравнения, неравенства, системы уравнений или неравенств).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071546"/>
            <a:ext cx="82153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 двух городов одновременно навстречу друг другу отправились два велосипедиста. Проехав некоторую часть пути, первый велосипедист сделал остановку на 36 минут, а затем продолжил движение до встречи со вторым велосипедистом. Расстояние между городами составляет 120 км, скорость первого велосипедиста равна 10 км/ч, скорость второго — 20км/ч. Определите расстояние от города, из которого выехал второй велосипедист, до места встречи.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21429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1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(навстречу)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143248"/>
            <a:ext cx="871543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57158" y="5715016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км  расстояние от пункта, из которого вышел первый велосипедист, до места встречи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643834" y="0"/>
            <a:ext cx="1500166" cy="1143000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4294967295"/>
          </p:nvPr>
        </p:nvGraphicFramePr>
        <p:xfrm>
          <a:off x="714348" y="1285860"/>
          <a:ext cx="7962680" cy="2451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670"/>
                <a:gridCol w="1990670"/>
                <a:gridCol w="1990670"/>
                <a:gridCol w="1990670"/>
              </a:tblGrid>
              <a:tr h="714379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S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(км)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V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км/ч)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t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(ч)</a:t>
                      </a:r>
                      <a:endParaRPr lang="ru-RU" sz="24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78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1-й</a:t>
                      </a:r>
                    </a:p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велосипедист</a:t>
                      </a:r>
                      <a:endParaRPr lang="en-US" sz="1800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b="1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885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2-й</a:t>
                      </a:r>
                    </a:p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велосипедист</a:t>
                      </a:r>
                    </a:p>
                    <a:p>
                      <a:endParaRPr lang="ru-RU" sz="12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120-х</a:t>
                      </a:r>
                      <a:endParaRPr lang="ru-RU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20</a:t>
                      </a:r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643306" y="3857628"/>
            <a:ext cx="1917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𝒕𝟏 &lt; 𝒕 𝟐 на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3714752"/>
            <a:ext cx="214314" cy="866775"/>
          </a:xfrm>
          <a:prstGeom prst="rect">
            <a:avLst/>
          </a:prstGeom>
          <a:noFill/>
        </p:spPr>
      </p:pic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69" name="Picture 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357694"/>
            <a:ext cx="171450" cy="304800"/>
          </a:xfrm>
          <a:prstGeom prst="rect">
            <a:avLst/>
          </a:prstGeom>
          <a:noFill/>
        </p:spPr>
      </p:pic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75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74" name="Picture 2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214818"/>
            <a:ext cx="123825" cy="552450"/>
          </a:xfrm>
          <a:prstGeom prst="rect">
            <a:avLst/>
          </a:prstGeom>
          <a:noFill/>
        </p:spPr>
      </p:pic>
      <p:sp>
        <p:nvSpPr>
          <p:cNvPr id="53276" name="Rectangle 28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71472" y="5000636"/>
            <a:ext cx="8358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2𝑥 + 12 = 120 − 𝑥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3𝑥 = 108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𝑥 = 36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Итак, 36 км проехал первый велосипедист,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тогда 120-36=  84 км проехал второй велосипедист.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 : 84 км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7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77" name="Picture 2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286256"/>
            <a:ext cx="257175" cy="504825"/>
          </a:xfrm>
          <a:prstGeom prst="rect">
            <a:avLst/>
          </a:prstGeom>
          <a:noFill/>
        </p:spPr>
      </p:pic>
      <p:sp>
        <p:nvSpPr>
          <p:cNvPr id="53279" name="Rectangle 31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81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80" name="Picture 3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2928934"/>
            <a:ext cx="752475" cy="552450"/>
          </a:xfrm>
          <a:prstGeom prst="rect">
            <a:avLst/>
          </a:prstGeom>
          <a:noFill/>
        </p:spPr>
      </p:pic>
      <p:sp>
        <p:nvSpPr>
          <p:cNvPr id="53282" name="Rectangle 34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84" name="Rectangle 36"/>
          <p:cNvSpPr>
            <a:spLocks noChangeArrowheads="1"/>
          </p:cNvSpPr>
          <p:nvPr/>
        </p:nvSpPr>
        <p:spPr bwMode="auto">
          <a:xfrm>
            <a:off x="7286644" y="642918"/>
            <a:ext cx="1857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85" name="Rectangle 37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" name="Picture 3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214818"/>
            <a:ext cx="752475" cy="552450"/>
          </a:xfrm>
          <a:prstGeom prst="rect">
            <a:avLst/>
          </a:prstGeom>
          <a:noFill/>
        </p:spPr>
      </p:pic>
      <p:pic>
        <p:nvPicPr>
          <p:cNvPr id="49" name="Picture 2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000240"/>
            <a:ext cx="257175" cy="504825"/>
          </a:xfrm>
          <a:prstGeom prst="rect">
            <a:avLst/>
          </a:prstGeom>
          <a:noFill/>
        </p:spPr>
      </p:pic>
      <p:sp>
        <p:nvSpPr>
          <p:cNvPr id="53287" name="Rectangle 39"/>
          <p:cNvSpPr>
            <a:spLocks noChangeArrowheads="1"/>
          </p:cNvSpPr>
          <p:nvPr/>
        </p:nvSpPr>
        <p:spPr bwMode="auto">
          <a:xfrm>
            <a:off x="857224" y="4357694"/>
            <a:ext cx="5000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</a:t>
            </a:r>
            <a:endParaRPr lang="ru-RU" dirty="0"/>
          </a:p>
        </p:txBody>
      </p:sp>
      <p:pic>
        <p:nvPicPr>
          <p:cNvPr id="53286" name="Picture 3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286256"/>
            <a:ext cx="371475" cy="304800"/>
          </a:xfrm>
          <a:prstGeom prst="rect">
            <a:avLst/>
          </a:prstGeom>
          <a:noFill/>
        </p:spPr>
      </p:pic>
      <p:sp>
        <p:nvSpPr>
          <p:cNvPr id="53288" name="Rectangle 40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90" name="Rectangle 42"/>
          <p:cNvSpPr>
            <a:spLocks noChangeArrowheads="1"/>
          </p:cNvSpPr>
          <p:nvPr/>
        </p:nvSpPr>
        <p:spPr bwMode="auto">
          <a:xfrm>
            <a:off x="428596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89" name="Picture 4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286256"/>
            <a:ext cx="76200" cy="304800"/>
          </a:xfrm>
          <a:prstGeom prst="rect">
            <a:avLst/>
          </a:prstGeom>
          <a:noFill/>
        </p:spPr>
      </p:pic>
      <p:sp>
        <p:nvSpPr>
          <p:cNvPr id="53291" name="Rectangle 4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4294967295"/>
          </p:nvPr>
        </p:nvSpPr>
        <p:spPr>
          <a:xfrm>
            <a:off x="214313" y="1285875"/>
            <a:ext cx="8929687" cy="130651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Два велосипедиста одновременно отправляются в 180-километровый пробег.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Первый едет со скоростью на 5 км/ч большей, чем второй, и прибывает к финишу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 3 часа раньше второго. Найдите скорость велосипедиста, пришедшего к финишу</a:t>
            </a:r>
          </a:p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вторым.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475656" y="2613828"/>
            <a:ext cx="360040" cy="504056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6891198" y="2613828"/>
            <a:ext cx="360040" cy="504056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 bwMode="auto">
          <a:xfrm>
            <a:off x="1475656" y="3117884"/>
            <a:ext cx="5775582" cy="0"/>
          </a:xfrm>
          <a:prstGeom prst="lin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 cap="flat" cmpd="sng" algn="ctr">
            <a:solidFill>
              <a:srgbClr val="05101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Равнобедренный треугольник 14"/>
          <p:cNvSpPr/>
          <p:nvPr/>
        </p:nvSpPr>
        <p:spPr bwMode="auto">
          <a:xfrm>
            <a:off x="1331640" y="2181196"/>
            <a:ext cx="648072" cy="432048"/>
          </a:xfrm>
          <a:prstGeom prst="triangl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 bwMode="auto">
          <a:xfrm>
            <a:off x="6747182" y="2181196"/>
            <a:ext cx="648072" cy="432048"/>
          </a:xfrm>
          <a:prstGeom prst="triangl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75656" y="268119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91198" y="268119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67944" y="32864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180 км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Левая фигурная скобка 20"/>
          <p:cNvSpPr/>
          <p:nvPr/>
        </p:nvSpPr>
        <p:spPr>
          <a:xfrm rot="16200000">
            <a:off x="3915773" y="767972"/>
            <a:ext cx="895350" cy="5775584"/>
          </a:xfrm>
          <a:prstGeom prst="leftBrace">
            <a:avLst/>
          </a:prstGeom>
          <a:ln>
            <a:solidFill>
              <a:srgbClr val="0510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23" name="Picture 2" descr="Анимашки Транспорт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5345" y="2684017"/>
            <a:ext cx="936104" cy="55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087724" y="285729"/>
            <a:ext cx="41764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 2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(вдогонку)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386104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Составим таблицу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11333000"/>
              </p:ext>
            </p:extLst>
          </p:nvPr>
        </p:nvGraphicFramePr>
        <p:xfrm>
          <a:off x="428596" y="4269426"/>
          <a:ext cx="796268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670"/>
                <a:gridCol w="1990670"/>
                <a:gridCol w="1990670"/>
                <a:gridCol w="1990670"/>
              </a:tblGrid>
              <a:tr h="0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S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(км)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V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км/ч)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t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(ч)</a:t>
                      </a:r>
                      <a:endParaRPr lang="ru-RU" sz="24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76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1-й</a:t>
                      </a:r>
                    </a:p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велосипедист</a:t>
                      </a:r>
                      <a:endParaRPr lang="en-US" sz="1800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885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2-й</a:t>
                      </a:r>
                    </a:p>
                    <a:p>
                      <a:r>
                        <a:rPr lang="ru-RU" sz="18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велосипедист</a:t>
                      </a:r>
                    </a:p>
                    <a:p>
                      <a:endParaRPr lang="ru-RU" sz="12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5" name="Picture 2" descr="Анимашки Транспорт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5852" y="3357562"/>
            <a:ext cx="936104" cy="55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Rectangle 36"/>
          <p:cNvSpPr>
            <a:spLocks noChangeArrowheads="1"/>
          </p:cNvSpPr>
          <p:nvPr/>
        </p:nvSpPr>
        <p:spPr bwMode="auto">
          <a:xfrm>
            <a:off x="7286644" y="642918"/>
            <a:ext cx="1857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36"/>
          <p:cNvSpPr>
            <a:spLocks noChangeArrowheads="1"/>
          </p:cNvSpPr>
          <p:nvPr/>
        </p:nvSpPr>
        <p:spPr bwMode="auto">
          <a:xfrm>
            <a:off x="7439044" y="795318"/>
            <a:ext cx="1857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36"/>
          <p:cNvSpPr>
            <a:spLocks noChangeArrowheads="1"/>
          </p:cNvSpPr>
          <p:nvPr/>
        </p:nvSpPr>
        <p:spPr bwMode="auto">
          <a:xfrm>
            <a:off x="7591444" y="947718"/>
            <a:ext cx="1857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100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91329E-6 L 0.57205 -0.0055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91329E-6 L 0.57205 -0.00555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714753"/>
            <a:ext cx="9156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Читаем условие и заполняем 2-й столбик таблицы: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Из пункта А в пункт В, расстояние между которыми 180 км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одновременно выехали первый и второй  велосипедисты. 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6833921"/>
              </p:ext>
            </p:extLst>
          </p:nvPr>
        </p:nvGraphicFramePr>
        <p:xfrm>
          <a:off x="232330" y="1406796"/>
          <a:ext cx="8679340" cy="2081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835"/>
                <a:gridCol w="2169835"/>
                <a:gridCol w="2169835"/>
                <a:gridCol w="2169835"/>
              </a:tblGrid>
              <a:tr h="457406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S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(км)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V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км/ч)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t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(ч)</a:t>
                      </a:r>
                      <a:endParaRPr lang="ru-RU" sz="24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9501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1-й</a:t>
                      </a:r>
                    </a:p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велосипедист</a:t>
                      </a:r>
                      <a:endParaRPr lang="en-US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4812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2-й</a:t>
                      </a:r>
                    </a:p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велосипедист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96955253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45" name="Формула" r:id="rId4" imgW="114151" imgH="215619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24601" y="27739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51013"/>
                </a:solidFill>
              </a:rPr>
              <a:t>180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23955" y="197518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 180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500570"/>
            <a:ext cx="89644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Читаем условие далее и заполняем 3-й столбик таблицы: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Известно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 что в 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час первый  велосипедист 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проезжает на 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 км больше, чем велосипедист. Определите скорость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первого велосипедиста.</a:t>
            </a: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Пусть </a:t>
            </a:r>
            <a:r>
              <a:rPr lang="ru-RU" sz="2400" b="1" dirty="0" err="1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км/ч  – скорость второго велосипедиста,  тогда ( </a:t>
            </a:r>
            <a:r>
              <a:rPr lang="ru-RU" sz="24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+5) км/ч  -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скорость первого велосипедиста</a:t>
            </a:r>
          </a:p>
          <a:p>
            <a:endParaRPr lang="ru-RU" b="1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284881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000768"/>
            <a:ext cx="639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Применив формулу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t=S/v</a:t>
            </a:r>
            <a:r>
              <a:rPr lang="ru-RU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 заполняем 4-й столбик</a:t>
            </a:r>
            <a:endParaRPr lang="ru-RU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0072" y="197591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51013"/>
                </a:solidFill>
              </a:rPr>
              <a:t> 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х+5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42" name="Picture 4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3603" y="1975913"/>
            <a:ext cx="571504" cy="545527"/>
          </a:xfrm>
          <a:prstGeom prst="rect">
            <a:avLst/>
          </a:prstGeom>
          <a:noFill/>
        </p:spPr>
      </p:pic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44" name="Picture 4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95041" y="2672830"/>
            <a:ext cx="428628" cy="571504"/>
          </a:xfrm>
          <a:prstGeom prst="rect">
            <a:avLst/>
          </a:prstGeom>
          <a:noFill/>
        </p:spPr>
      </p:pic>
      <p:pic>
        <p:nvPicPr>
          <p:cNvPr id="8" name="Picture 4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9355" y="145473"/>
            <a:ext cx="13350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428596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630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24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5253201"/>
              </p:ext>
            </p:extLst>
          </p:nvPr>
        </p:nvGraphicFramePr>
        <p:xfrm>
          <a:off x="357158" y="928670"/>
          <a:ext cx="7398812" cy="2575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703"/>
                <a:gridCol w="1849703"/>
                <a:gridCol w="1849703"/>
                <a:gridCol w="1849703"/>
              </a:tblGrid>
              <a:tr h="472298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S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(км)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V</a:t>
                      </a:r>
                      <a:r>
                        <a:rPr lang="ru-RU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км/ч)</a:t>
                      </a:r>
                      <a:endParaRPr lang="ru-RU" sz="2000" b="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t </a:t>
                      </a:r>
                      <a:r>
                        <a:rPr lang="ru-RU" sz="2000" b="0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(ч)</a:t>
                      </a:r>
                      <a:endParaRPr lang="ru-RU" sz="2400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260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1-й</a:t>
                      </a:r>
                    </a:p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велосипедист</a:t>
                      </a:r>
                      <a:endParaRPr lang="en-US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4596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2-й</a:t>
                      </a:r>
                    </a:p>
                    <a:p>
                      <a:r>
                        <a:rPr lang="ru-RU" dirty="0" smtClean="0">
                          <a:ln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rgbClr val="002060"/>
                          </a:solidFill>
                        </a:rPr>
                        <a:t>велосипедист</a:t>
                      </a:r>
                    </a:p>
                    <a:p>
                      <a:endParaRPr lang="ru-RU" dirty="0" smtClean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6885655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121" name="Формула" r:id="rId4" imgW="114151" imgH="215619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786050" y="264318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180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4612" y="17144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180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4876" y="264318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51013"/>
                </a:solidFill>
              </a:rPr>
              <a:t>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3438" y="178592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</a:rPr>
              <a:t>х+5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3508" y="3573016"/>
            <a:ext cx="885698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Известно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первый велосипедист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 прибыл в пункт В  на 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 часа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раньше второго велосипедиста то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есть</a:t>
            </a:r>
            <a:r>
              <a:rPr lang="en-US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 1 &lt;  t2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3ч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Исходя из этого условия получим уравнение:</a:t>
            </a:r>
            <a:endParaRPr lang="ru-RU" b="1" dirty="0">
              <a:solidFill>
                <a:srgbClr val="051013"/>
              </a:solidFill>
            </a:endParaRPr>
          </a:p>
        </p:txBody>
      </p:sp>
      <p:sp>
        <p:nvSpPr>
          <p:cNvPr id="28" name="Выгнутая вниз стрелка 27"/>
          <p:cNvSpPr/>
          <p:nvPr/>
        </p:nvSpPr>
        <p:spPr bwMode="auto">
          <a:xfrm rot="16200000" flipH="1">
            <a:off x="7199194" y="2434923"/>
            <a:ext cx="1053216" cy="367095"/>
          </a:xfrm>
          <a:prstGeom prst="curvedUpArrow">
            <a:avLst/>
          </a:prstGeom>
          <a:solidFill>
            <a:srgbClr val="051013"/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7269967" y="2282177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а 3 часа </a:t>
            </a:r>
            <a:r>
              <a:rPr lang="en-US" b="1" dirty="0">
                <a:solidFill>
                  <a:srgbClr val="051013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ru-RU" b="1" dirty="0">
              <a:solidFill>
                <a:srgbClr val="051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4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714488"/>
            <a:ext cx="571504" cy="545527"/>
          </a:xfrm>
          <a:prstGeom prst="rect">
            <a:avLst/>
          </a:prstGeom>
          <a:noFill/>
        </p:spPr>
      </p:pic>
      <p:pic>
        <p:nvPicPr>
          <p:cNvPr id="19" name="Picture 4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29483" y="2643182"/>
            <a:ext cx="428628" cy="787648"/>
          </a:xfrm>
          <a:prstGeom prst="rect">
            <a:avLst/>
          </a:prstGeom>
          <a:noFill/>
        </p:spPr>
      </p:pic>
      <p:sp>
        <p:nvSpPr>
          <p:cNvPr id="1121" name="Rectangle 9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3" name="Rectangle 99"/>
          <p:cNvSpPr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" name="Rectangle 102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" name="Rectangle 10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" name="Picture 10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5157192"/>
            <a:ext cx="2286016" cy="486386"/>
          </a:xfrm>
          <a:prstGeom prst="rect">
            <a:avLst/>
          </a:prstGeom>
          <a:noFill/>
        </p:spPr>
      </p:pic>
      <p:sp>
        <p:nvSpPr>
          <p:cNvPr id="1129" name="Rectangle 105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740352" y="152400"/>
            <a:ext cx="1311682" cy="1044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88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2801</TotalTime>
  <Words>1415</Words>
  <Application>Microsoft Office PowerPoint</Application>
  <PresentationFormat>Экран (4:3)</PresentationFormat>
  <Paragraphs>319</Paragraphs>
  <Slides>25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Тема Office</vt:lpstr>
      <vt:lpstr>Формула</vt:lpstr>
      <vt:lpstr>Слайд 1</vt:lpstr>
      <vt:lpstr>Слайд 2</vt:lpstr>
      <vt:lpstr> Основными типами задач на движение являются следующие: </vt:lpstr>
      <vt:lpstr>При решении текстовых задач могут помочь несколько простых и общих советов:</vt:lpstr>
      <vt:lpstr>Слайд 5</vt:lpstr>
      <vt:lpstr>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Решим данное уравнение:</vt:lpstr>
      <vt:lpstr>Первые 190 км автомобиль ехал со скоростью 50 км/ч, следующие 180 км — со скоростью 90 км/ч, а затем 170 км - со скоростью 100 км/ч. Найдите среднюю скорость автомобиля на протяжении всего пути. Ответ дайте в км/ч.  </vt:lpstr>
      <vt:lpstr>  Задача № 6  </vt:lpstr>
      <vt:lpstr>Задача № 7</vt:lpstr>
      <vt:lpstr>Задача № 8 (задача на равномерное движение)</vt:lpstr>
      <vt:lpstr>составим и решим уравнение:</vt:lpstr>
      <vt:lpstr>Задача №9</vt:lpstr>
      <vt:lpstr>Задача №10 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движение Подготовка к ЕГЭ</dc:title>
  <dc:creator>user</dc:creator>
  <cp:lastModifiedBy>user</cp:lastModifiedBy>
  <cp:revision>360</cp:revision>
  <dcterms:created xsi:type="dcterms:W3CDTF">2014-04-17T09:13:17Z</dcterms:created>
  <dcterms:modified xsi:type="dcterms:W3CDTF">2025-01-14T18:55:05Z</dcterms:modified>
</cp:coreProperties>
</file>